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6" r:id="rId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4FB"/>
    <a:srgbClr val="9C3C9E"/>
    <a:srgbClr val="AC75D5"/>
    <a:srgbClr val="A7FFCF"/>
    <a:srgbClr val="71FFB1"/>
    <a:srgbClr val="00FCF6"/>
    <a:srgbClr val="A7E8FF"/>
    <a:srgbClr val="229A3F"/>
    <a:srgbClr val="9BFFFF"/>
    <a:srgbClr val="6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82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1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28E9006-6465-444A-BFAE-02464AA7801E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AEE7729-095A-482D-B8A9-9A6E059496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8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otes Placeholder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6537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8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6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CF33-98E0-4F58-8120-25B2B4C7F3F3}" type="datetimeFigureOut">
              <a:rPr lang="en-US"/>
              <a:pPr>
                <a:defRPr/>
              </a:pPr>
              <a:t>8/17/2021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43D4-8659-4F1B-9453-A15DA4939EB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34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2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9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18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0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3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26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9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17"/>
          <p:cNvSpPr/>
          <p:nvPr/>
        </p:nvSpPr>
        <p:spPr>
          <a:xfrm>
            <a:off x="220135" y="4054649"/>
            <a:ext cx="2963331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3369277" y="5865338"/>
            <a:ext cx="2018269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7158682" y="5858933"/>
            <a:ext cx="2018269" cy="385347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7120466" y="4614334"/>
            <a:ext cx="1998591" cy="407085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3361268" y="4629663"/>
            <a:ext cx="1993328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257" name="object 17"/>
          <p:cNvSpPr/>
          <p:nvPr/>
        </p:nvSpPr>
        <p:spPr>
          <a:xfrm>
            <a:off x="212539" y="8297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59" name="object 25"/>
          <p:cNvSpPr/>
          <p:nvPr/>
        </p:nvSpPr>
        <p:spPr>
          <a:xfrm>
            <a:off x="318738" y="12137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 smtClean="0">
              <a:cs typeface="Arial" charset="0"/>
            </a:endParaRPr>
          </a:p>
        </p:txBody>
      </p:sp>
      <p:sp>
        <p:nvSpPr>
          <p:cNvPr id="260" name="object 17"/>
          <p:cNvSpPr/>
          <p:nvPr/>
        </p:nvSpPr>
        <p:spPr>
          <a:xfrm>
            <a:off x="3459889" y="874312"/>
            <a:ext cx="1734064" cy="3646887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1" name="object 17"/>
          <p:cNvSpPr/>
          <p:nvPr/>
        </p:nvSpPr>
        <p:spPr>
          <a:xfrm>
            <a:off x="7286369" y="840258"/>
            <a:ext cx="1734064" cy="3680942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2" name="object 25"/>
          <p:cNvSpPr/>
          <p:nvPr/>
        </p:nvSpPr>
        <p:spPr>
          <a:xfrm>
            <a:off x="3495988" y="1182360"/>
            <a:ext cx="1659924" cy="325679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i="1" dirty="0" err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Xorazm</a:t>
            </a:r>
            <a:r>
              <a:rPr lang="en-US" sz="1100" b="1" i="1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1100" b="1" i="1" dirty="0" err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viloyati</a:t>
            </a:r>
            <a:endParaRPr lang="en-US" sz="1100" b="1" i="1" dirty="0" smtClean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i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charset="0"/>
              </a:rPr>
              <a:t>Xonqa</a:t>
            </a:r>
            <a:r>
              <a:rPr lang="en-US" sz="1100" b="1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charset="0"/>
              </a:rPr>
              <a:t> </a:t>
            </a:r>
            <a:r>
              <a:rPr lang="en-US" sz="1100" b="1" i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charset="0"/>
              </a:rPr>
              <a:t>tumani</a:t>
            </a:r>
            <a:endParaRPr lang="ru-RU" sz="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object 25"/>
          <p:cNvSpPr/>
          <p:nvPr/>
        </p:nvSpPr>
        <p:spPr>
          <a:xfrm>
            <a:off x="7324461" y="1182360"/>
            <a:ext cx="1659923" cy="3229232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/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Loyihani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amalga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oshirish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natijasida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hududda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innovatsion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avtomaktab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qilinadi</a:t>
            </a:r>
            <a:endParaRPr lang="ru-RU" sz="9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bject 12"/>
          <p:cNvSpPr/>
          <p:nvPr/>
        </p:nvSpPr>
        <p:spPr>
          <a:xfrm>
            <a:off x="5435385" y="2275492"/>
            <a:ext cx="1529707" cy="1524001"/>
          </a:xfrm>
          <a:custGeom>
            <a:avLst/>
            <a:gdLst/>
            <a:ahLst/>
            <a:cxnLst/>
            <a:rect l="l" t="t" r="r" b="b"/>
            <a:pathLst>
              <a:path w="2926079" h="2922904">
                <a:moveTo>
                  <a:pt x="1481932" y="0"/>
                </a:moveTo>
                <a:lnTo>
                  <a:pt x="1360391" y="4912"/>
                </a:lnTo>
                <a:lnTo>
                  <a:pt x="1241557" y="19395"/>
                </a:lnTo>
                <a:lnTo>
                  <a:pt x="1125809" y="43067"/>
                </a:lnTo>
                <a:lnTo>
                  <a:pt x="1013530" y="75546"/>
                </a:lnTo>
                <a:lnTo>
                  <a:pt x="905100" y="116452"/>
                </a:lnTo>
                <a:lnTo>
                  <a:pt x="800902" y="165403"/>
                </a:lnTo>
                <a:lnTo>
                  <a:pt x="701317" y="222018"/>
                </a:lnTo>
                <a:lnTo>
                  <a:pt x="606725" y="285915"/>
                </a:lnTo>
                <a:lnTo>
                  <a:pt x="517510" y="356713"/>
                </a:lnTo>
                <a:lnTo>
                  <a:pt x="434051" y="434031"/>
                </a:lnTo>
                <a:lnTo>
                  <a:pt x="356730" y="517487"/>
                </a:lnTo>
                <a:lnTo>
                  <a:pt x="285929" y="606700"/>
                </a:lnTo>
                <a:lnTo>
                  <a:pt x="222029" y="701288"/>
                </a:lnTo>
                <a:lnTo>
                  <a:pt x="165412" y="800871"/>
                </a:lnTo>
                <a:lnTo>
                  <a:pt x="116458" y="905066"/>
                </a:lnTo>
                <a:lnTo>
                  <a:pt x="75550" y="1013493"/>
                </a:lnTo>
                <a:lnTo>
                  <a:pt x="43069" y="1125769"/>
                </a:lnTo>
                <a:lnTo>
                  <a:pt x="19396" y="1241515"/>
                </a:lnTo>
                <a:lnTo>
                  <a:pt x="4912" y="1360348"/>
                </a:lnTo>
                <a:lnTo>
                  <a:pt x="0" y="1481887"/>
                </a:lnTo>
                <a:lnTo>
                  <a:pt x="1048" y="1538140"/>
                </a:lnTo>
                <a:lnTo>
                  <a:pt x="4170" y="1593863"/>
                </a:lnTo>
                <a:lnTo>
                  <a:pt x="9326" y="1649019"/>
                </a:lnTo>
                <a:lnTo>
                  <a:pt x="16481" y="1703569"/>
                </a:lnTo>
                <a:lnTo>
                  <a:pt x="25596" y="1757477"/>
                </a:lnTo>
                <a:lnTo>
                  <a:pt x="36634" y="1810707"/>
                </a:lnTo>
                <a:lnTo>
                  <a:pt x="49559" y="1863220"/>
                </a:lnTo>
                <a:lnTo>
                  <a:pt x="64332" y="1914980"/>
                </a:lnTo>
                <a:lnTo>
                  <a:pt x="80916" y="1965949"/>
                </a:lnTo>
                <a:lnTo>
                  <a:pt x="99274" y="2016092"/>
                </a:lnTo>
                <a:lnTo>
                  <a:pt x="119369" y="2065370"/>
                </a:lnTo>
                <a:lnTo>
                  <a:pt x="141163" y="2113746"/>
                </a:lnTo>
                <a:lnTo>
                  <a:pt x="164619" y="2161184"/>
                </a:lnTo>
                <a:lnTo>
                  <a:pt x="189699" y="2207646"/>
                </a:lnTo>
                <a:lnTo>
                  <a:pt x="216367" y="2253095"/>
                </a:lnTo>
                <a:lnTo>
                  <a:pt x="244584" y="2297495"/>
                </a:lnTo>
                <a:lnTo>
                  <a:pt x="274314" y="2340808"/>
                </a:lnTo>
                <a:lnTo>
                  <a:pt x="305520" y="2382996"/>
                </a:lnTo>
                <a:lnTo>
                  <a:pt x="338163" y="2424024"/>
                </a:lnTo>
                <a:lnTo>
                  <a:pt x="372207" y="2463853"/>
                </a:lnTo>
                <a:lnTo>
                  <a:pt x="413502" y="2505436"/>
                </a:lnTo>
                <a:lnTo>
                  <a:pt x="456405" y="2545368"/>
                </a:lnTo>
                <a:lnTo>
                  <a:pt x="500863" y="2583597"/>
                </a:lnTo>
                <a:lnTo>
                  <a:pt x="546825" y="2620071"/>
                </a:lnTo>
                <a:lnTo>
                  <a:pt x="594238" y="2654738"/>
                </a:lnTo>
                <a:lnTo>
                  <a:pt x="643049" y="2687547"/>
                </a:lnTo>
                <a:lnTo>
                  <a:pt x="693208" y="2718444"/>
                </a:lnTo>
                <a:lnTo>
                  <a:pt x="744661" y="2747378"/>
                </a:lnTo>
                <a:lnTo>
                  <a:pt x="797357" y="2774297"/>
                </a:lnTo>
                <a:lnTo>
                  <a:pt x="851242" y="2799148"/>
                </a:lnTo>
                <a:lnTo>
                  <a:pt x="906266" y="2821880"/>
                </a:lnTo>
                <a:lnTo>
                  <a:pt x="962375" y="2842440"/>
                </a:lnTo>
                <a:lnTo>
                  <a:pt x="1019519" y="2860776"/>
                </a:lnTo>
                <a:lnTo>
                  <a:pt x="1077643" y="2876837"/>
                </a:lnTo>
                <a:lnTo>
                  <a:pt x="1136697" y="2890570"/>
                </a:lnTo>
                <a:lnTo>
                  <a:pt x="1196628" y="2901922"/>
                </a:lnTo>
                <a:lnTo>
                  <a:pt x="1257384" y="2910843"/>
                </a:lnTo>
                <a:lnTo>
                  <a:pt x="1318912" y="2917279"/>
                </a:lnTo>
                <a:lnTo>
                  <a:pt x="1381161" y="2921179"/>
                </a:lnTo>
                <a:lnTo>
                  <a:pt x="1444079" y="2922491"/>
                </a:lnTo>
                <a:lnTo>
                  <a:pt x="1565615" y="2917578"/>
                </a:lnTo>
                <a:lnTo>
                  <a:pt x="1684446" y="2903096"/>
                </a:lnTo>
                <a:lnTo>
                  <a:pt x="1800190" y="2879424"/>
                </a:lnTo>
                <a:lnTo>
                  <a:pt x="1912466" y="2846945"/>
                </a:lnTo>
                <a:lnTo>
                  <a:pt x="2020893" y="2806039"/>
                </a:lnTo>
                <a:lnTo>
                  <a:pt x="2125089" y="2757088"/>
                </a:lnTo>
                <a:lnTo>
                  <a:pt x="2224672" y="2700474"/>
                </a:lnTo>
                <a:lnTo>
                  <a:pt x="2319261" y="2636577"/>
                </a:lnTo>
                <a:lnTo>
                  <a:pt x="2408476" y="2565779"/>
                </a:lnTo>
                <a:lnTo>
                  <a:pt x="2491933" y="2488462"/>
                </a:lnTo>
                <a:lnTo>
                  <a:pt x="2569253" y="2405007"/>
                </a:lnTo>
                <a:lnTo>
                  <a:pt x="2640053" y="2315794"/>
                </a:lnTo>
                <a:lnTo>
                  <a:pt x="2703952" y="2221206"/>
                </a:lnTo>
                <a:lnTo>
                  <a:pt x="2760568" y="2121624"/>
                </a:lnTo>
                <a:lnTo>
                  <a:pt x="2809521" y="2017430"/>
                </a:lnTo>
                <a:lnTo>
                  <a:pt x="2850429" y="1909004"/>
                </a:lnTo>
                <a:lnTo>
                  <a:pt x="2882910" y="1796727"/>
                </a:lnTo>
                <a:lnTo>
                  <a:pt x="2906583" y="1680982"/>
                </a:lnTo>
                <a:lnTo>
                  <a:pt x="2921067" y="1562150"/>
                </a:lnTo>
                <a:lnTo>
                  <a:pt x="2925979" y="1440611"/>
                </a:lnTo>
                <a:lnTo>
                  <a:pt x="2924931" y="1384357"/>
                </a:lnTo>
                <a:lnTo>
                  <a:pt x="2921810" y="1328633"/>
                </a:lnTo>
                <a:lnTo>
                  <a:pt x="2916655" y="1273478"/>
                </a:lnTo>
                <a:lnTo>
                  <a:pt x="2909502" y="1218928"/>
                </a:lnTo>
                <a:lnTo>
                  <a:pt x="2900389" y="1165020"/>
                </a:lnTo>
                <a:lnTo>
                  <a:pt x="2889353" y="1111791"/>
                </a:lnTo>
                <a:lnTo>
                  <a:pt x="2876431" y="1059278"/>
                </a:lnTo>
                <a:lnTo>
                  <a:pt x="2861661" y="1007519"/>
                </a:lnTo>
                <a:lnTo>
                  <a:pt x="2845080" y="956550"/>
                </a:lnTo>
                <a:lnTo>
                  <a:pt x="2826726" y="906408"/>
                </a:lnTo>
                <a:lnTo>
                  <a:pt x="2806635" y="857131"/>
                </a:lnTo>
                <a:lnTo>
                  <a:pt x="2784845" y="808756"/>
                </a:lnTo>
                <a:lnTo>
                  <a:pt x="2761394" y="761318"/>
                </a:lnTo>
                <a:lnTo>
                  <a:pt x="2736318" y="714857"/>
                </a:lnTo>
                <a:lnTo>
                  <a:pt x="2709655" y="669408"/>
                </a:lnTo>
                <a:lnTo>
                  <a:pt x="2681442" y="625008"/>
                </a:lnTo>
                <a:lnTo>
                  <a:pt x="2651717" y="581696"/>
                </a:lnTo>
                <a:lnTo>
                  <a:pt x="2620517" y="539507"/>
                </a:lnTo>
                <a:lnTo>
                  <a:pt x="2587879" y="498478"/>
                </a:lnTo>
                <a:lnTo>
                  <a:pt x="2553840" y="458648"/>
                </a:lnTo>
                <a:lnTo>
                  <a:pt x="2512539" y="417066"/>
                </a:lnTo>
                <a:lnTo>
                  <a:pt x="2469632" y="377134"/>
                </a:lnTo>
                <a:lnTo>
                  <a:pt x="2425171" y="338905"/>
                </a:lnTo>
                <a:lnTo>
                  <a:pt x="2379207" y="302430"/>
                </a:lnTo>
                <a:lnTo>
                  <a:pt x="2331792" y="267762"/>
                </a:lnTo>
                <a:lnTo>
                  <a:pt x="2282980" y="234954"/>
                </a:lnTo>
                <a:lnTo>
                  <a:pt x="2232821" y="204056"/>
                </a:lnTo>
                <a:lnTo>
                  <a:pt x="2181367" y="175121"/>
                </a:lnTo>
                <a:lnTo>
                  <a:pt x="2128672" y="148201"/>
                </a:lnTo>
                <a:lnTo>
                  <a:pt x="2074787" y="123349"/>
                </a:lnTo>
                <a:lnTo>
                  <a:pt x="2019763" y="100616"/>
                </a:lnTo>
                <a:lnTo>
                  <a:pt x="1963654" y="80055"/>
                </a:lnTo>
                <a:lnTo>
                  <a:pt x="1906511" y="61718"/>
                </a:lnTo>
                <a:lnTo>
                  <a:pt x="1848386" y="45656"/>
                </a:lnTo>
                <a:lnTo>
                  <a:pt x="1789331" y="31923"/>
                </a:lnTo>
                <a:lnTo>
                  <a:pt x="1729398" y="20569"/>
                </a:lnTo>
                <a:lnTo>
                  <a:pt x="1668640" y="11648"/>
                </a:lnTo>
                <a:lnTo>
                  <a:pt x="1607108" y="5211"/>
                </a:lnTo>
                <a:lnTo>
                  <a:pt x="1544855" y="1311"/>
                </a:lnTo>
                <a:lnTo>
                  <a:pt x="1481932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40" name="object 43"/>
          <p:cNvSpPr/>
          <p:nvPr/>
        </p:nvSpPr>
        <p:spPr>
          <a:xfrm>
            <a:off x="5401733" y="1151487"/>
            <a:ext cx="1674288" cy="635000"/>
          </a:xfrm>
          <a:custGeom>
            <a:avLst/>
            <a:gdLst/>
            <a:ahLst/>
            <a:cxnLst/>
            <a:rect l="l" t="t" r="r" b="b"/>
            <a:pathLst>
              <a:path w="3036569" h="899795">
                <a:moveTo>
                  <a:pt x="2586513" y="0"/>
                </a:moveTo>
                <a:lnTo>
                  <a:pt x="449787" y="0"/>
                </a:lnTo>
                <a:lnTo>
                  <a:pt x="413037" y="1498"/>
                </a:lnTo>
                <a:lnTo>
                  <a:pt x="342032" y="13130"/>
                </a:lnTo>
                <a:lnTo>
                  <a:pt x="275143" y="35491"/>
                </a:lnTo>
                <a:lnTo>
                  <a:pt x="213314" y="67634"/>
                </a:lnTo>
                <a:lnTo>
                  <a:pt x="157490" y="108615"/>
                </a:lnTo>
                <a:lnTo>
                  <a:pt x="108615" y="157490"/>
                </a:lnTo>
                <a:lnTo>
                  <a:pt x="67633" y="213315"/>
                </a:lnTo>
                <a:lnTo>
                  <a:pt x="35491" y="275144"/>
                </a:lnTo>
                <a:lnTo>
                  <a:pt x="13130" y="342033"/>
                </a:lnTo>
                <a:lnTo>
                  <a:pt x="1498" y="413038"/>
                </a:lnTo>
                <a:lnTo>
                  <a:pt x="0" y="449789"/>
                </a:lnTo>
                <a:lnTo>
                  <a:pt x="1498" y="486540"/>
                </a:lnTo>
                <a:lnTo>
                  <a:pt x="13130" y="557545"/>
                </a:lnTo>
                <a:lnTo>
                  <a:pt x="35491" y="624434"/>
                </a:lnTo>
                <a:lnTo>
                  <a:pt x="67633" y="686263"/>
                </a:lnTo>
                <a:lnTo>
                  <a:pt x="108615" y="742088"/>
                </a:lnTo>
                <a:lnTo>
                  <a:pt x="157490" y="790963"/>
                </a:lnTo>
                <a:lnTo>
                  <a:pt x="213314" y="831944"/>
                </a:lnTo>
                <a:lnTo>
                  <a:pt x="275143" y="864087"/>
                </a:lnTo>
                <a:lnTo>
                  <a:pt x="342032" y="886447"/>
                </a:lnTo>
                <a:lnTo>
                  <a:pt x="413037" y="898079"/>
                </a:lnTo>
                <a:lnTo>
                  <a:pt x="449787" y="899578"/>
                </a:lnTo>
                <a:lnTo>
                  <a:pt x="2586513" y="899578"/>
                </a:lnTo>
                <a:lnTo>
                  <a:pt x="2659221" y="893663"/>
                </a:lnTo>
                <a:lnTo>
                  <a:pt x="2728286" y="876549"/>
                </a:lnTo>
                <a:lnTo>
                  <a:pt x="2792764" y="849179"/>
                </a:lnTo>
                <a:lnTo>
                  <a:pt x="2851708" y="812499"/>
                </a:lnTo>
                <a:lnTo>
                  <a:pt x="2904176" y="767453"/>
                </a:lnTo>
                <a:lnTo>
                  <a:pt x="2949223" y="714985"/>
                </a:lnTo>
                <a:lnTo>
                  <a:pt x="2985903" y="656040"/>
                </a:lnTo>
                <a:lnTo>
                  <a:pt x="3013272" y="591563"/>
                </a:lnTo>
                <a:lnTo>
                  <a:pt x="3030387" y="522498"/>
                </a:lnTo>
                <a:lnTo>
                  <a:pt x="3036302" y="449789"/>
                </a:lnTo>
                <a:lnTo>
                  <a:pt x="3034803" y="413038"/>
                </a:lnTo>
                <a:lnTo>
                  <a:pt x="3023171" y="342033"/>
                </a:lnTo>
                <a:lnTo>
                  <a:pt x="3000810" y="275144"/>
                </a:lnTo>
                <a:lnTo>
                  <a:pt x="2968667" y="213315"/>
                </a:lnTo>
                <a:lnTo>
                  <a:pt x="2927686" y="157490"/>
                </a:lnTo>
                <a:lnTo>
                  <a:pt x="2878811" y="108615"/>
                </a:lnTo>
                <a:lnTo>
                  <a:pt x="2822987" y="67634"/>
                </a:lnTo>
                <a:lnTo>
                  <a:pt x="2761158" y="35491"/>
                </a:lnTo>
                <a:lnTo>
                  <a:pt x="2694268" y="13130"/>
                </a:lnTo>
                <a:lnTo>
                  <a:pt x="2623263" y="1498"/>
                </a:lnTo>
                <a:lnTo>
                  <a:pt x="258651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/>
          </a:p>
        </p:txBody>
      </p:sp>
      <p:cxnSp>
        <p:nvCxnSpPr>
          <p:cNvPr id="42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6973988" y="2971592"/>
            <a:ext cx="324736" cy="166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Прямая соединительная линия 392"/>
          <p:cNvCxnSpPr>
            <a:cxnSpLocks noChangeShapeType="1"/>
          </p:cNvCxnSpPr>
          <p:nvPr/>
        </p:nvCxnSpPr>
        <p:spPr bwMode="auto">
          <a:xfrm>
            <a:off x="5181600" y="2971592"/>
            <a:ext cx="263611" cy="158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Прямая соединительная линия 392"/>
          <p:cNvCxnSpPr>
            <a:cxnSpLocks noChangeShapeType="1"/>
          </p:cNvCxnSpPr>
          <p:nvPr/>
        </p:nvCxnSpPr>
        <p:spPr bwMode="auto">
          <a:xfrm flipH="1">
            <a:off x="6188157" y="1775228"/>
            <a:ext cx="5097" cy="505334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Прямоугольник 64"/>
          <p:cNvSpPr/>
          <p:nvPr/>
        </p:nvSpPr>
        <p:spPr>
          <a:xfrm>
            <a:off x="3466069" y="865101"/>
            <a:ext cx="16957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Loyiha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manzili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207831" y="8770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Loyihaning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iqtisodiy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koʼrsatkichlari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443417" y="820747"/>
            <a:ext cx="1816444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endParaRPr lang="ru-RU" sz="1400" b="1" dirty="0" smtClean="0">
              <a:solidFill>
                <a:schemeClr val="bg1"/>
              </a:solidFill>
            </a:endParaRPr>
          </a:p>
          <a:p>
            <a:pPr algn="ctr" fontAlgn="base"/>
            <a:endParaRPr lang="ru-RU" sz="1400" dirty="0" smtClean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101017" y="795882"/>
            <a:ext cx="2075933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  <a:ea typeface="Arial" pitchFamily="34" charset="0"/>
                <a:cs typeface="Arial" pitchFamily="34" charset="0"/>
              </a:rPr>
              <a:t>Loyiha</a:t>
            </a:r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  <a:ea typeface="Arial" pitchFamily="34" charset="0"/>
                <a:cs typeface="Arial" pitchFamily="34" charset="0"/>
              </a:rPr>
              <a:t>tavsifi</a:t>
            </a:r>
            <a:endParaRPr lang="ru-RU" sz="1400" b="1" cap="all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cxnSp>
        <p:nvCxnSpPr>
          <p:cNvPr id="78" name="Прямая соединительная линия 388"/>
          <p:cNvCxnSpPr>
            <a:cxnSpLocks noChangeShapeType="1"/>
          </p:cNvCxnSpPr>
          <p:nvPr/>
        </p:nvCxnSpPr>
        <p:spPr bwMode="auto">
          <a:xfrm rot="16200000" flipH="1">
            <a:off x="5426209" y="5656867"/>
            <a:ext cx="1722279" cy="29196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object 28"/>
          <p:cNvSpPr/>
          <p:nvPr/>
        </p:nvSpPr>
        <p:spPr>
          <a:xfrm>
            <a:off x="7112000" y="4605867"/>
            <a:ext cx="2015526" cy="864516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9" name="object 30"/>
          <p:cNvSpPr/>
          <p:nvPr/>
        </p:nvSpPr>
        <p:spPr>
          <a:xfrm>
            <a:off x="3361038" y="5857102"/>
            <a:ext cx="2018271" cy="88236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1" y="2092042"/>
                </a:lnTo>
                <a:lnTo>
                  <a:pt x="12786" y="2058401"/>
                </a:lnTo>
                <a:lnTo>
                  <a:pt x="836" y="2017832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04" name="object 32"/>
          <p:cNvSpPr/>
          <p:nvPr/>
        </p:nvSpPr>
        <p:spPr>
          <a:xfrm>
            <a:off x="7158884" y="5842000"/>
            <a:ext cx="2001592" cy="906018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1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1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cxnSp>
        <p:nvCxnSpPr>
          <p:cNvPr id="110" name="Прямая соединительная линия 379"/>
          <p:cNvCxnSpPr>
            <a:cxnSpLocks noChangeShapeType="1"/>
          </p:cNvCxnSpPr>
          <p:nvPr/>
        </p:nvCxnSpPr>
        <p:spPr bwMode="auto">
          <a:xfrm flipV="1">
            <a:off x="5355259" y="4802659"/>
            <a:ext cx="1737519" cy="1489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5404690" y="6525388"/>
            <a:ext cx="1763713" cy="4763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" name="object 28"/>
          <p:cNvSpPr/>
          <p:nvPr/>
        </p:nvSpPr>
        <p:spPr>
          <a:xfrm>
            <a:off x="3361267" y="4646140"/>
            <a:ext cx="2001566" cy="865659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345540" y="4653003"/>
            <a:ext cx="1967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O’z</a:t>
            </a:r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mablag’i</a:t>
            </a:r>
            <a:endParaRPr lang="ru-RU" sz="1400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508531" y="5848863"/>
            <a:ext cx="17142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Bank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krediti</a:t>
            </a:r>
            <a:endParaRPr lang="ru-RU" sz="1400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7359872" y="4621885"/>
            <a:ext cx="127951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Ishchi</a:t>
            </a:r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o’rin</a:t>
            </a:r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soni</a:t>
            </a:r>
            <a:endParaRPr lang="ru-RU" sz="1400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7249147" y="5833474"/>
            <a:ext cx="15023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Ishga</a:t>
            </a:r>
            <a:r>
              <a:rPr lang="en-US" sz="1400" b="1" dirty="0" smtClean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tushish</a:t>
            </a:r>
            <a:r>
              <a:rPr lang="en-US" sz="1400" b="1" dirty="0" smtClean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vaqti</a:t>
            </a:r>
            <a:endParaRPr lang="ru-RU" sz="1400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3637578" y="5089610"/>
            <a:ext cx="519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500</a:t>
            </a:r>
            <a:endParaRPr lang="ru-RU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3746284" y="6347109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173,4</a:t>
            </a:r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7653928" y="5053229"/>
            <a:ext cx="8579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11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Bahnschrift SemiBold SemiConden" pitchFamily="34" charset="0"/>
              </a:rPr>
              <a:t>nafar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latin typeface="Bahnschrift SemiBold SemiConden" pitchFamily="34" charset="0"/>
            </a:endParaRPr>
          </a:p>
          <a:p>
            <a:endParaRPr lang="ru-RU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7645287" y="6279978"/>
            <a:ext cx="1103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202</a:t>
            </a:r>
            <a:r>
              <a:rPr lang="ru-RU" dirty="0" smtClean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-202</a:t>
            </a:r>
            <a:r>
              <a:rPr lang="ru-RU" dirty="0" smtClean="0">
                <a:solidFill>
                  <a:srgbClr val="C00000"/>
                </a:solidFill>
                <a:latin typeface="Bahnschrift SemiBold SemiConden" pitchFamily="34" charset="0"/>
              </a:rPr>
              <a:t>2</a:t>
            </a:r>
            <a:endParaRPr lang="ru-RU" dirty="0"/>
          </a:p>
        </p:txBody>
      </p:sp>
      <p:sp>
        <p:nvSpPr>
          <p:cNvPr id="165" name="Шестиугольник 164"/>
          <p:cNvSpPr/>
          <p:nvPr/>
        </p:nvSpPr>
        <p:spPr>
          <a:xfrm>
            <a:off x="5453448" y="4959180"/>
            <a:ext cx="1647568" cy="1334529"/>
          </a:xfrm>
          <a:prstGeom prst="hexagon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ru-RU" sz="1400" b="1" dirty="0" smtClean="0">
              <a:solidFill>
                <a:schemeClr val="bg1"/>
              </a:solidFill>
            </a:endParaRPr>
          </a:p>
        </p:txBody>
      </p:sp>
      <p:sp>
        <p:nvSpPr>
          <p:cNvPr id="166" name="Шестиугольник 165"/>
          <p:cNvSpPr/>
          <p:nvPr/>
        </p:nvSpPr>
        <p:spPr>
          <a:xfrm>
            <a:off x="5486400" y="4983894"/>
            <a:ext cx="1581665" cy="1276865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5771806" y="5096187"/>
            <a:ext cx="101617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050" dirty="0" err="1">
                <a:latin typeface="Bahnschrift SemiBold SemiConden" pitchFamily="34" charset="0"/>
              </a:rPr>
              <a:t>Loyiha</a:t>
            </a:r>
            <a:r>
              <a:rPr lang="en-US" sz="1050" dirty="0">
                <a:latin typeface="Bahnschrift SemiBold SemiConden" pitchFamily="34" charset="0"/>
              </a:rPr>
              <a:t> </a:t>
            </a:r>
          </a:p>
          <a:p>
            <a:pPr lvl="0" algn="ctr"/>
            <a:r>
              <a:rPr lang="en-US" sz="1050" dirty="0" err="1">
                <a:latin typeface="Bahnschrift SemiBold SemiConden" pitchFamily="34" charset="0"/>
              </a:rPr>
              <a:t>qiymati</a:t>
            </a:r>
            <a:endParaRPr lang="ru-RU" sz="1050" dirty="0">
              <a:latin typeface="Bahnschrift SemiBold SemiConden" pitchFamily="34" charset="0"/>
            </a:endParaRPr>
          </a:p>
        </p:txBody>
      </p:sp>
      <p:sp>
        <p:nvSpPr>
          <p:cNvPr id="170" name="Прямоугольник 169"/>
          <p:cNvSpPr/>
          <p:nvPr/>
        </p:nvSpPr>
        <p:spPr>
          <a:xfrm>
            <a:off x="5775701" y="5436977"/>
            <a:ext cx="8392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sz="2400" b="1" dirty="0" smtClean="0">
                <a:solidFill>
                  <a:srgbClr val="FF0000"/>
                </a:solidFill>
                <a:latin typeface="Bahnschrift SemiBold SemiConden" pitchFamily="34" charset="0"/>
              </a:rPr>
              <a:t>673,4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5761288" y="5864422"/>
            <a:ext cx="1018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200" dirty="0" smtClean="0">
                <a:latin typeface="Bahnschrift SemiBold SemiConden" pitchFamily="34" charset="0"/>
              </a:rPr>
              <a:t> </a:t>
            </a:r>
            <a:r>
              <a:rPr lang="en-US" sz="12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MLN. SOM</a:t>
            </a:r>
            <a:endParaRPr lang="ru-RU" sz="12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200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199360" y="5147962"/>
            <a:ext cx="85792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MLN. SO’M</a:t>
            </a:r>
            <a:endParaRPr lang="ru-RU" sz="1300" dirty="0"/>
          </a:p>
        </p:txBody>
      </p:sp>
      <p:sp>
        <p:nvSpPr>
          <p:cNvPr id="177" name="Прямоугольник 176"/>
          <p:cNvSpPr/>
          <p:nvPr/>
        </p:nvSpPr>
        <p:spPr>
          <a:xfrm>
            <a:off x="4217437" y="6395786"/>
            <a:ext cx="85792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MLN. SO’M</a:t>
            </a:r>
            <a:endParaRPr lang="ru-RU" sz="1300" dirty="0"/>
          </a:p>
        </p:txBody>
      </p:sp>
      <p:sp>
        <p:nvSpPr>
          <p:cNvPr id="178" name="Прямоугольник 177"/>
          <p:cNvSpPr/>
          <p:nvPr/>
        </p:nvSpPr>
        <p:spPr>
          <a:xfrm>
            <a:off x="5340825" y="1101819"/>
            <a:ext cx="180540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Innovatsion</a:t>
            </a:r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avtomaktab</a:t>
            </a:r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tashkil</a:t>
            </a:r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qilish</a:t>
            </a:r>
            <a:endParaRPr lang="uz-Cyrl-UZ" sz="1200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191" name="object 8"/>
          <p:cNvSpPr/>
          <p:nvPr/>
        </p:nvSpPr>
        <p:spPr>
          <a:xfrm>
            <a:off x="0" y="25"/>
            <a:ext cx="12192000" cy="587609"/>
          </a:xfrm>
          <a:custGeom>
            <a:avLst/>
            <a:gdLst/>
            <a:ahLst/>
            <a:cxnLst/>
            <a:rect l="l" t="t" r="r" b="b"/>
            <a:pathLst>
              <a:path w="20104100" h="969010">
                <a:moveTo>
                  <a:pt x="20104099" y="0"/>
                </a:moveTo>
                <a:lnTo>
                  <a:pt x="192" y="0"/>
                </a:lnTo>
                <a:lnTo>
                  <a:pt x="192" y="968699"/>
                </a:lnTo>
                <a:lnTo>
                  <a:pt x="20104099" y="968699"/>
                </a:lnTo>
                <a:lnTo>
                  <a:pt x="20104099" y="0"/>
                </a:lnTo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>
              <a:defRPr/>
            </a:pPr>
            <a:endParaRPr sz="1092"/>
          </a:p>
        </p:txBody>
      </p:sp>
      <p:sp>
        <p:nvSpPr>
          <p:cNvPr id="192" name="object 9"/>
          <p:cNvSpPr/>
          <p:nvPr/>
        </p:nvSpPr>
        <p:spPr>
          <a:xfrm>
            <a:off x="0" y="587444"/>
            <a:ext cx="12191884" cy="35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0"/>
          <p:cNvSpPr/>
          <p:nvPr/>
        </p:nvSpPr>
        <p:spPr>
          <a:xfrm>
            <a:off x="0" y="117500"/>
            <a:ext cx="806334" cy="133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1"/>
          <p:cNvSpPr/>
          <p:nvPr/>
        </p:nvSpPr>
        <p:spPr>
          <a:xfrm>
            <a:off x="0" y="336094"/>
            <a:ext cx="939831" cy="133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2"/>
          <p:cNvSpPr/>
          <p:nvPr/>
        </p:nvSpPr>
        <p:spPr>
          <a:xfrm>
            <a:off x="11385434" y="117500"/>
            <a:ext cx="806450" cy="1338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3"/>
          <p:cNvSpPr/>
          <p:nvPr/>
        </p:nvSpPr>
        <p:spPr>
          <a:xfrm>
            <a:off x="11251938" y="336094"/>
            <a:ext cx="939947" cy="133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4"/>
          <p:cNvSpPr/>
          <p:nvPr/>
        </p:nvSpPr>
        <p:spPr>
          <a:xfrm>
            <a:off x="523471" y="24"/>
            <a:ext cx="11182921" cy="5851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5"/>
          <p:cNvSpPr/>
          <p:nvPr/>
        </p:nvSpPr>
        <p:spPr>
          <a:xfrm>
            <a:off x="585972" y="8263"/>
            <a:ext cx="11058290" cy="542941"/>
          </a:xfrm>
          <a:custGeom>
            <a:avLst/>
            <a:gdLst/>
            <a:ahLst/>
            <a:cxnLst/>
            <a:rect l="l" t="t" r="r" b="b"/>
            <a:pathLst>
              <a:path w="18234660" h="895350">
                <a:moveTo>
                  <a:pt x="18234055" y="0"/>
                </a:moveTo>
                <a:lnTo>
                  <a:pt x="0" y="0"/>
                </a:lnTo>
                <a:lnTo>
                  <a:pt x="706608" y="895085"/>
                </a:lnTo>
                <a:lnTo>
                  <a:pt x="17464618" y="895085"/>
                </a:lnTo>
                <a:lnTo>
                  <a:pt x="1823405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pPr marL="7701" algn="ctr"/>
            <a:endParaRPr lang="ru-RU" b="1" dirty="0" smtClean="0">
              <a:solidFill>
                <a:srgbClr val="1A4D89"/>
              </a:solidFill>
              <a:latin typeface="Arial"/>
              <a:cs typeface="Arial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2598846" y="-24837"/>
            <a:ext cx="62017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01" algn="ctr"/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“XOR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 VILOYATI XONQ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TUM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NID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INNOV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TSION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VTOM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T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SHKIL QILISH”</a:t>
            </a:r>
            <a:endParaRPr lang="ru-RU" sz="1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object 25"/>
          <p:cNvSpPr/>
          <p:nvPr/>
        </p:nvSpPr>
        <p:spPr>
          <a:xfrm>
            <a:off x="301470" y="4212232"/>
            <a:ext cx="2792608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 smtClean="0"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13" y="0"/>
            <a:ext cx="508000" cy="508000"/>
          </a:xfrm>
          <a:prstGeom prst="rect">
            <a:avLst/>
          </a:prstGeom>
        </p:spPr>
      </p:pic>
      <p:sp>
        <p:nvSpPr>
          <p:cNvPr id="7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73314" y="1372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246398" y="1460984"/>
            <a:ext cx="101420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Oʼz-oʼzini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qoplash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PP)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536715" y="20750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967579" y="20581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39447" y="2754225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Прямоугольник 87"/>
          <p:cNvSpPr/>
          <p:nvPr/>
        </p:nvSpPr>
        <p:spPr>
          <a:xfrm>
            <a:off x="1453178" y="1889210"/>
            <a:ext cx="6655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30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 oy</a:t>
            </a:r>
            <a:endParaRPr lang="ru-RU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483410" y="2176938"/>
            <a:ext cx="109705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Sof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joriy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qiymat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NPV)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47244" y="2481877"/>
            <a:ext cx="9765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 smtClean="0">
                <a:solidFill>
                  <a:srgbClr val="C00000"/>
                </a:solidFill>
                <a:latin typeface="Bahnschrift SemiBold SemiConden" pitchFamily="34" charset="0"/>
              </a:rPr>
              <a:t>210,3 </a:t>
            </a:r>
            <a:r>
              <a:rPr lang="en-US" sz="1600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mln</a:t>
            </a:r>
            <a:r>
              <a:rPr lang="en-US" sz="1600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</a:p>
          <a:p>
            <a:r>
              <a:rPr lang="en-US" sz="1600" dirty="0" smtClean="0">
                <a:solidFill>
                  <a:srgbClr val="C00000"/>
                </a:solidFill>
                <a:latin typeface="Bahnschrift SemiBold SemiConden" pitchFamily="34" charset="0"/>
              </a:rPr>
              <a:t>    </a:t>
            </a:r>
            <a:r>
              <a:rPr lang="en-US" sz="1600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so’m</a:t>
            </a:r>
            <a:endParaRPr lang="uz-Cyrl-UZ" sz="1600" dirty="0" smtClean="0">
              <a:solidFill>
                <a:srgbClr val="C00000"/>
              </a:solidFill>
              <a:latin typeface="Bahnschrift SemiBold SemiConden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872932" y="2028250"/>
            <a:ext cx="115813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100" b="1" dirty="0" err="1">
                <a:solidFill>
                  <a:schemeClr val="bg1"/>
                </a:solidFill>
                <a:cs typeface="Arial" pitchFamily="34" charset="0"/>
              </a:rPr>
              <a:t>Ichki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100" b="1" dirty="0" err="1">
                <a:solidFill>
                  <a:schemeClr val="bg1"/>
                </a:solidFill>
                <a:cs typeface="Arial" pitchFamily="34" charset="0"/>
              </a:rPr>
              <a:t>daromadlilik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100" b="1" dirty="0" err="1">
                <a:solidFill>
                  <a:schemeClr val="bg1"/>
                </a:solidFill>
                <a:cs typeface="Arial" pitchFamily="34" charset="0"/>
              </a:rPr>
              <a:t>darajasi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  (IRR)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47446" y="2566543"/>
            <a:ext cx="5533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24%</a:t>
            </a:r>
            <a:endParaRPr lang="ru-RU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188654" y="2933872"/>
            <a:ext cx="1112677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bg1"/>
                </a:solidFill>
                <a:cs typeface="Arial" pitchFamily="34" charset="0"/>
              </a:rPr>
              <a:t>c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1319336" y="3248145"/>
            <a:ext cx="551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94%</a:t>
            </a:r>
            <a:endParaRPr lang="ru-RU" dirty="0"/>
          </a:p>
        </p:txBody>
      </p:sp>
      <p:sp>
        <p:nvSpPr>
          <p:cNvPr id="96" name="object 17"/>
          <p:cNvSpPr/>
          <p:nvPr/>
        </p:nvSpPr>
        <p:spPr>
          <a:xfrm>
            <a:off x="9237133" y="4130849"/>
            <a:ext cx="2904066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7" name="object 17"/>
          <p:cNvSpPr/>
          <p:nvPr/>
        </p:nvSpPr>
        <p:spPr>
          <a:xfrm>
            <a:off x="9170272" y="9059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8" name="object 25"/>
          <p:cNvSpPr/>
          <p:nvPr/>
        </p:nvSpPr>
        <p:spPr>
          <a:xfrm>
            <a:off x="9276471" y="12899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 smtClean="0">
              <a:cs typeface="Arial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165564" y="9532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Loyihaning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xarajatlar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taqsimoti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1" name="object 25"/>
          <p:cNvSpPr/>
          <p:nvPr/>
        </p:nvSpPr>
        <p:spPr>
          <a:xfrm>
            <a:off x="9325082" y="4277333"/>
            <a:ext cx="2751669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 smtClean="0">
              <a:cs typeface="Arial" charset="0"/>
            </a:endParaRPr>
          </a:p>
        </p:txBody>
      </p:sp>
      <p:sp>
        <p:nvSpPr>
          <p:cNvPr id="10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231047" y="14485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53328" y="1604918"/>
            <a:ext cx="117506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 err="1">
                <a:solidFill>
                  <a:schemeClr val="bg1"/>
                </a:solidFill>
                <a:cs typeface="Arial" pitchFamily="34" charset="0"/>
              </a:rPr>
              <a:t>Bino</a:t>
            </a:r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400" b="1" dirty="0" err="1">
                <a:solidFill>
                  <a:schemeClr val="bg1"/>
                </a:solidFill>
                <a:cs typeface="Arial" pitchFamily="34" charset="0"/>
              </a:rPr>
              <a:t>qurish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9494448" y="21512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925312" y="2134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Прямоугольник 115"/>
          <p:cNvSpPr/>
          <p:nvPr/>
        </p:nvSpPr>
        <p:spPr>
          <a:xfrm>
            <a:off x="10317777" y="1804543"/>
            <a:ext cx="9172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500 </a:t>
            </a:r>
            <a:r>
              <a:rPr lang="en-US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mln</a:t>
            </a:r>
            <a:endParaRPr lang="en-US" dirty="0" smtClean="0">
              <a:solidFill>
                <a:srgbClr val="C00000"/>
              </a:solidFill>
              <a:latin typeface="Bahnschrift SemiBold SemiConden" pitchFamily="34" charset="0"/>
            </a:endParaRPr>
          </a:p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so’m</a:t>
            </a:r>
            <a:endParaRPr lang="ru-RU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9423400" y="2265317"/>
            <a:ext cx="113453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 err="1">
                <a:solidFill>
                  <a:schemeClr val="bg1"/>
                </a:solidFill>
                <a:cs typeface="Arial" pitchFamily="34" charset="0"/>
              </a:rPr>
              <a:t>Uskunalar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830665" y="2129851"/>
            <a:ext cx="11581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Boshqa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xarajatlar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9489252" y="2481876"/>
            <a:ext cx="10246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57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,4 </a:t>
            </a:r>
            <a:r>
              <a:rPr lang="en-US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mln</a:t>
            </a:r>
            <a:endParaRPr lang="en-US" dirty="0" smtClean="0">
              <a:solidFill>
                <a:srgbClr val="C00000"/>
              </a:solidFill>
              <a:latin typeface="Bahnschrift SemiBold SemiConden" pitchFamily="34" charset="0"/>
            </a:endParaRPr>
          </a:p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   </a:t>
            </a:r>
            <a:r>
              <a:rPr lang="en-US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so’m</a:t>
            </a:r>
            <a:endParaRPr lang="ru-RU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10927377" y="2464943"/>
            <a:ext cx="9188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   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16 </a:t>
            </a:r>
            <a:r>
              <a:rPr lang="en-US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mln</a:t>
            </a:r>
            <a:endParaRPr lang="en-US" dirty="0" smtClean="0">
              <a:solidFill>
                <a:srgbClr val="C00000"/>
              </a:solidFill>
              <a:latin typeface="Bahnschrift SemiBold SemiConden" pitchFamily="34" charset="0"/>
            </a:endParaRPr>
          </a:p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   </a:t>
            </a:r>
            <a:r>
              <a:rPr lang="en-US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so’m</a:t>
            </a:r>
            <a:endParaRPr lang="ru-RU" dirty="0"/>
          </a:p>
        </p:txBody>
      </p:sp>
      <p:pic>
        <p:nvPicPr>
          <p:cNvPr id="102" name="Рисунок 101" descr="Главная"/>
          <p:cNvPicPr/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3" t="18576" r="65442" b="28894"/>
          <a:stretch/>
        </p:blipFill>
        <p:spPr bwMode="auto">
          <a:xfrm>
            <a:off x="727777" y="4314574"/>
            <a:ext cx="1966876" cy="216343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3" name="Рисунок 102" descr="Главная"/>
          <p:cNvPicPr/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15" t="18576" r="33214" b="28894"/>
          <a:stretch/>
        </p:blipFill>
        <p:spPr bwMode="auto">
          <a:xfrm>
            <a:off x="9780208" y="4312912"/>
            <a:ext cx="1864054" cy="23359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2" name="Рисунок 111" descr="Главная"/>
          <p:cNvPicPr/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872" t="18576" r="1219" b="28894"/>
          <a:stretch/>
        </p:blipFill>
        <p:spPr bwMode="auto">
          <a:xfrm>
            <a:off x="5675453" y="2562176"/>
            <a:ext cx="1109194" cy="10291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560647" y="1646333"/>
            <a:ext cx="1557493" cy="10787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30" name="Picture 6" descr="Шахар - Недвижимость в Караул - OLX.u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531" y="2923857"/>
            <a:ext cx="1607919" cy="10010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61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5294</TotalTime>
  <Words>131</Words>
  <Application>Microsoft Office PowerPoint</Application>
  <PresentationFormat>Широкоэкранный</PresentationFormat>
  <Paragraphs>41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Bahnschrift SemiBold SemiConden</vt:lpstr>
      <vt:lpstr>Calibri</vt:lpstr>
      <vt:lpstr>Calibri Light</vt:lpstr>
      <vt:lpstr>Тема Office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 Халилов</dc:creator>
  <cp:lastModifiedBy>Oygul Matkarimova</cp:lastModifiedBy>
  <cp:revision>461</cp:revision>
  <dcterms:created xsi:type="dcterms:W3CDTF">2020-12-11T07:51:35Z</dcterms:created>
  <dcterms:modified xsi:type="dcterms:W3CDTF">2021-08-17T13:18:22Z</dcterms:modified>
</cp:coreProperties>
</file>